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Now" charset="1" panose="00000500000000000000"/>
      <p:regular r:id="rId25"/>
    </p:embeddedFont>
    <p:embeddedFont>
      <p:font typeface="Now Bold" charset="1" panose="000008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T7dP71dQ.mp4>
</file>

<file path=ppt/media/image1.png>
</file>

<file path=ppt/media/image2.jpeg>
</file>

<file path=ppt/media/image3.png>
</file>

<file path=ppt/media/image4.png>
</file>

<file path=ppt/media/image5.png>
</file>

<file path=ppt/media/image6.jpeg>
</file>

<file path=ppt/media/image7.jpe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VAGT7dP71dQ.mp4" Type="http://schemas.openxmlformats.org/officeDocument/2006/relationships/video"/><Relationship Id="rId4" Target="../media/VAGT7dP71dQ.mp4" Type="http://schemas.microsoft.com/office/2007/relationships/media"/></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researchgate.net/publication/349069446_NeuroEvolution_of_Augmenting_Topologies_for_Solving_a_Two-Stage_Hybrid_Flow_Shop_Scheduling_Problem_A_Comparison_of_Different_Solution_Strategies"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704328" y="7416817"/>
            <a:ext cx="16606838" cy="662940"/>
          </a:xfrm>
          <a:prstGeom prst="rect">
            <a:avLst/>
          </a:prstGeom>
        </p:spPr>
        <p:txBody>
          <a:bodyPr anchor="t" rtlCol="false" tIns="0" lIns="0" bIns="0" rIns="0">
            <a:spAutoFit/>
          </a:bodyPr>
          <a:lstStyle/>
          <a:p>
            <a:pPr algn="ctr">
              <a:lnSpc>
                <a:spcPts val="5459"/>
              </a:lnSpc>
            </a:pPr>
            <a:r>
              <a:rPr lang="en-US" sz="3899" spc="77">
                <a:solidFill>
                  <a:srgbClr val="365B6D"/>
                </a:solidFill>
                <a:latin typeface="Now"/>
                <a:ea typeface="Now"/>
                <a:cs typeface="Now"/>
                <a:sym typeface="Now"/>
              </a:rPr>
              <a:t>A Deep Dive into Evolving Neural Networks for Autonomous Driving</a:t>
            </a:r>
          </a:p>
        </p:txBody>
      </p:sp>
      <p:sp>
        <p:nvSpPr>
          <p:cNvPr name="TextBox 3" id="3"/>
          <p:cNvSpPr txBox="true"/>
          <p:nvPr/>
        </p:nvSpPr>
        <p:spPr>
          <a:xfrm rot="0">
            <a:off x="0" y="1145663"/>
            <a:ext cx="18288000" cy="486981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Reinforcement Learning Car Simulation using NEAT and Pygame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10571057" y="3950796"/>
            <a:ext cx="7187218" cy="2794167"/>
          </a:xfrm>
          <a:custGeom>
            <a:avLst/>
            <a:gdLst/>
            <a:ahLst/>
            <a:cxnLst/>
            <a:rect r="r" b="b" t="t" l="l"/>
            <a:pathLst>
              <a:path h="2794167" w="7187218">
                <a:moveTo>
                  <a:pt x="0" y="0"/>
                </a:moveTo>
                <a:lnTo>
                  <a:pt x="7187218" y="0"/>
                </a:lnTo>
                <a:lnTo>
                  <a:pt x="7187218" y="2794167"/>
                </a:lnTo>
                <a:lnTo>
                  <a:pt x="0" y="2794167"/>
                </a:lnTo>
                <a:lnTo>
                  <a:pt x="0" y="0"/>
                </a:lnTo>
                <a:close/>
              </a:path>
            </a:pathLst>
          </a:custGeom>
          <a:blipFill>
            <a:blip r:embed="rId2"/>
            <a:stretch>
              <a:fillRect l="0" t="0" r="0" b="0"/>
            </a:stretch>
          </a:blipFill>
        </p:spPr>
      </p:sp>
      <p:sp>
        <p:nvSpPr>
          <p:cNvPr name="TextBox 3" id="3"/>
          <p:cNvSpPr txBox="true"/>
          <p:nvPr/>
        </p:nvSpPr>
        <p:spPr>
          <a:xfrm rot="0">
            <a:off x="1028700" y="2066607"/>
            <a:ext cx="9340715" cy="7939405"/>
          </a:xfrm>
          <a:prstGeom prst="rect">
            <a:avLst/>
          </a:prstGeom>
        </p:spPr>
        <p:txBody>
          <a:bodyPr anchor="t" rtlCol="false" tIns="0" lIns="0" bIns="0" rIns="0">
            <a:spAutoFit/>
          </a:bodyPr>
          <a:lstStyle/>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Radar System:</a:t>
            </a:r>
          </a:p>
          <a:p>
            <a:pPr algn="l" marL="1381761" indent="-460587" lvl="2">
              <a:lnSpc>
                <a:spcPts val="4480"/>
              </a:lnSpc>
              <a:buFont typeface="Arial"/>
              <a:buChar char="⚬"/>
            </a:pPr>
            <a:r>
              <a:rPr lang="en-US" sz="3200">
                <a:solidFill>
                  <a:srgbClr val="365B6D"/>
                </a:solidFill>
                <a:latin typeface="Now"/>
                <a:ea typeface="Now"/>
                <a:cs typeface="Now"/>
                <a:sym typeface="Now"/>
              </a:rPr>
              <a:t>The car is equipped with 5 radars that measure the distance to the track boundary and helps adjust the car's direction to avoid collisions. These radars are essential in guiding the car's decision-making by providing information about its surroundings. </a:t>
            </a:r>
          </a:p>
          <a:p>
            <a:pPr algn="l" marL="690881" indent="-345440" lvl="1">
              <a:lnSpc>
                <a:spcPts val="4480"/>
              </a:lnSpc>
              <a:spcBef>
                <a:spcPct val="0"/>
              </a:spcBef>
              <a:buFont typeface="Arial"/>
              <a:buChar char="•"/>
            </a:pPr>
            <a:r>
              <a:rPr lang="en-US" b="true" sz="3200">
                <a:solidFill>
                  <a:srgbClr val="365B6D"/>
                </a:solidFill>
                <a:latin typeface="Now Bold"/>
                <a:ea typeface="Now Bold"/>
                <a:cs typeface="Now Bold"/>
                <a:sym typeface="Now Bold"/>
              </a:rPr>
              <a:t>Collision Detection:</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If any of the car's corners touch the track boundary (white lines), the car is considered "crashed" and loses fitness points. </a:t>
            </a:r>
          </a:p>
          <a:p>
            <a:pPr algn="ctr">
              <a:lnSpc>
                <a:spcPts val="4480"/>
              </a:lnSpc>
              <a:spcBef>
                <a:spcPct val="0"/>
              </a:spcBef>
            </a:pPr>
          </a:p>
        </p:txBody>
      </p:sp>
      <p:sp>
        <p:nvSpPr>
          <p:cNvPr name="TextBox 4" id="4"/>
          <p:cNvSpPr txBox="true"/>
          <p:nvPr/>
        </p:nvSpPr>
        <p:spPr>
          <a:xfrm rot="0">
            <a:off x="529725" y="152083"/>
            <a:ext cx="17228550"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Sensors &amp; Collision Detection</a:t>
            </a:r>
          </a:p>
        </p:txBody>
      </p:sp>
      <p:sp>
        <p:nvSpPr>
          <p:cNvPr name="TextBox 5" id="5"/>
          <p:cNvSpPr txBox="true"/>
          <p:nvPr/>
        </p:nvSpPr>
        <p:spPr>
          <a:xfrm rot="0">
            <a:off x="12306934" y="6827176"/>
            <a:ext cx="3715464"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Car with radars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8469312" y="2481147"/>
            <a:ext cx="9469982" cy="5324706"/>
          </a:xfrm>
          <a:custGeom>
            <a:avLst/>
            <a:gdLst/>
            <a:ahLst/>
            <a:cxnLst/>
            <a:rect r="r" b="b" t="t" l="l"/>
            <a:pathLst>
              <a:path h="5324706" w="9469982">
                <a:moveTo>
                  <a:pt x="0" y="0"/>
                </a:moveTo>
                <a:lnTo>
                  <a:pt x="9469982" y="0"/>
                </a:lnTo>
                <a:lnTo>
                  <a:pt x="9469982" y="5324706"/>
                </a:lnTo>
                <a:lnTo>
                  <a:pt x="0" y="5324706"/>
                </a:lnTo>
                <a:lnTo>
                  <a:pt x="0" y="0"/>
                </a:lnTo>
                <a:close/>
              </a:path>
            </a:pathLst>
          </a:custGeom>
          <a:blipFill>
            <a:blip r:embed="rId2"/>
            <a:stretch>
              <a:fillRect l="0" t="0" r="0" b="0"/>
            </a:stretch>
          </a:blipFill>
        </p:spPr>
      </p:sp>
      <p:sp>
        <p:nvSpPr>
          <p:cNvPr name="TextBox 3" id="3"/>
          <p:cNvSpPr txBox="true"/>
          <p:nvPr/>
        </p:nvSpPr>
        <p:spPr>
          <a:xfrm rot="0">
            <a:off x="1028700" y="3046730"/>
            <a:ext cx="7440612" cy="6773545"/>
          </a:xfrm>
          <a:prstGeom prst="rect">
            <a:avLst/>
          </a:prstGeom>
        </p:spPr>
        <p:txBody>
          <a:bodyPr anchor="t" rtlCol="false" tIns="0" lIns="0" bIns="0" rIns="0">
            <a:spAutoFit/>
          </a:bodyPr>
          <a:lstStyle/>
          <a:p>
            <a:pPr algn="l" marL="777238" indent="-388619" lvl="1">
              <a:lnSpc>
                <a:spcPts val="5039"/>
              </a:lnSpc>
              <a:spcBef>
                <a:spcPct val="0"/>
              </a:spcBef>
              <a:buFont typeface="Arial"/>
              <a:buChar char="•"/>
            </a:pPr>
            <a:r>
              <a:rPr lang="en-US" b="true" sz="3599">
                <a:solidFill>
                  <a:srgbClr val="365B6D"/>
                </a:solidFill>
                <a:latin typeface="Now Bold"/>
                <a:ea typeface="Now Bold"/>
                <a:cs typeface="Now Bold"/>
                <a:sym typeface="Now Bold"/>
              </a:rPr>
              <a:t>Netw</a:t>
            </a:r>
            <a:r>
              <a:rPr lang="en-US" b="true" sz="3599">
                <a:solidFill>
                  <a:srgbClr val="365B6D"/>
                </a:solidFill>
                <a:latin typeface="Now Bold"/>
                <a:ea typeface="Now Bold"/>
                <a:cs typeface="Now Bold"/>
                <a:sym typeface="Now Bold"/>
              </a:rPr>
              <a:t>ork Structure:</a:t>
            </a:r>
          </a:p>
          <a:p>
            <a:pPr algn="l" marL="1381761" indent="-460587" lvl="2">
              <a:lnSpc>
                <a:spcPts val="4480"/>
              </a:lnSpc>
              <a:spcBef>
                <a:spcPct val="0"/>
              </a:spcBef>
              <a:buFont typeface="Arial"/>
              <a:buChar char="⚬"/>
            </a:pPr>
            <a:r>
              <a:rPr lang="en-US" b="true" sz="3200">
                <a:solidFill>
                  <a:srgbClr val="365B6D"/>
                </a:solidFill>
                <a:latin typeface="Now Bold"/>
                <a:ea typeface="Now Bold"/>
                <a:cs typeface="Now Bold"/>
                <a:sym typeface="Now Bold"/>
              </a:rPr>
              <a:t>Inputs:</a:t>
            </a:r>
            <a:r>
              <a:rPr lang="en-US" sz="3200">
                <a:solidFill>
                  <a:srgbClr val="365B6D"/>
                </a:solidFill>
                <a:latin typeface="Now"/>
                <a:ea typeface="Now"/>
                <a:cs typeface="Now"/>
                <a:sym typeface="Now"/>
              </a:rPr>
              <a:t> 5 radar distances (normalized)</a:t>
            </a:r>
          </a:p>
          <a:p>
            <a:pPr algn="l" marL="1381761" indent="-460587" lvl="2">
              <a:lnSpc>
                <a:spcPts val="4480"/>
              </a:lnSpc>
              <a:spcBef>
                <a:spcPct val="0"/>
              </a:spcBef>
              <a:buFont typeface="Arial"/>
              <a:buChar char="⚬"/>
            </a:pPr>
            <a:r>
              <a:rPr lang="en-US" b="true" sz="3200">
                <a:solidFill>
                  <a:srgbClr val="365B6D"/>
                </a:solidFill>
                <a:latin typeface="Now Bold"/>
                <a:ea typeface="Now Bold"/>
                <a:cs typeface="Now Bold"/>
                <a:sym typeface="Now Bold"/>
              </a:rPr>
              <a:t>Outputs:</a:t>
            </a:r>
            <a:r>
              <a:rPr lang="en-US" sz="3200">
                <a:solidFill>
                  <a:srgbClr val="365B6D"/>
                </a:solidFill>
                <a:latin typeface="Now"/>
                <a:ea typeface="Now"/>
                <a:cs typeface="Now"/>
                <a:sym typeface="Now"/>
              </a:rPr>
              <a:t> 4 control actions (left, right, accelerate, decelerate)</a:t>
            </a:r>
          </a:p>
          <a:p>
            <a:pPr algn="l" marL="777238" indent="-388619" lvl="1">
              <a:lnSpc>
                <a:spcPts val="5039"/>
              </a:lnSpc>
              <a:spcBef>
                <a:spcPct val="0"/>
              </a:spcBef>
              <a:buFont typeface="Arial"/>
              <a:buChar char="•"/>
            </a:pPr>
            <a:r>
              <a:rPr lang="en-US" b="true" sz="3599">
                <a:solidFill>
                  <a:srgbClr val="365B6D"/>
                </a:solidFill>
                <a:latin typeface="Now Bold"/>
                <a:ea typeface="Now Bold"/>
                <a:cs typeface="Now Bold"/>
                <a:sym typeface="Now Bold"/>
              </a:rPr>
              <a:t>Actions Based on Output:</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Turn left or right</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Increase or decrease speed</a:t>
            </a:r>
          </a:p>
          <a:p>
            <a:pPr algn="ctr">
              <a:lnSpc>
                <a:spcPts val="12880"/>
              </a:lnSpc>
              <a:spcBef>
                <a:spcPct val="0"/>
              </a:spcBef>
            </a:pPr>
          </a:p>
        </p:txBody>
      </p:sp>
      <p:sp>
        <p:nvSpPr>
          <p:cNvPr name="TextBox 4" id="4"/>
          <p:cNvSpPr txBox="true"/>
          <p:nvPr/>
        </p:nvSpPr>
        <p:spPr>
          <a:xfrm rot="0">
            <a:off x="1028700" y="152083"/>
            <a:ext cx="9504759"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Neural Network</a:t>
            </a:r>
          </a:p>
        </p:txBody>
      </p:sp>
      <p:sp>
        <p:nvSpPr>
          <p:cNvPr name="TextBox 5" id="5"/>
          <p:cNvSpPr txBox="true"/>
          <p:nvPr/>
        </p:nvSpPr>
        <p:spPr>
          <a:xfrm rot="0">
            <a:off x="10490690" y="7910639"/>
            <a:ext cx="5427226"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Neural Network structure</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2301013"/>
            <a:ext cx="16230600" cy="6172835"/>
          </a:xfrm>
          <a:prstGeom prst="rect">
            <a:avLst/>
          </a:prstGeom>
        </p:spPr>
        <p:txBody>
          <a:bodyPr anchor="t" rtlCol="false" tIns="0" lIns="0" bIns="0" rIns="0">
            <a:spAutoFit/>
          </a:bodyPr>
          <a:lstStyle/>
          <a:p>
            <a:pPr algn="l">
              <a:lnSpc>
                <a:spcPts val="4480"/>
              </a:lnSpc>
              <a:spcBef>
                <a:spcPct val="0"/>
              </a:spcBef>
            </a:pPr>
            <a:r>
              <a:rPr lang="en-US" sz="3200">
                <a:solidFill>
                  <a:srgbClr val="365B6D"/>
                </a:solidFill>
                <a:latin typeface="Now"/>
                <a:ea typeface="Now"/>
                <a:cs typeface="Now"/>
                <a:sym typeface="Now"/>
              </a:rPr>
              <a:t>The fitness functi</a:t>
            </a:r>
            <a:r>
              <a:rPr lang="en-US" sz="3200">
                <a:solidFill>
                  <a:srgbClr val="365B6D"/>
                </a:solidFill>
                <a:latin typeface="Now"/>
                <a:ea typeface="Now"/>
                <a:cs typeface="Now"/>
                <a:sym typeface="Now"/>
              </a:rPr>
              <a:t>on is crucial for guiding the car's learning process. It rewards or penalizes the car based on its performance in two key areas:</a:t>
            </a:r>
          </a:p>
          <a:p>
            <a:pPr algn="l" marL="690881" indent="-345440" lvl="1">
              <a:lnSpc>
                <a:spcPts val="4480"/>
              </a:lnSpc>
              <a:spcBef>
                <a:spcPct val="0"/>
              </a:spcBef>
              <a:buFont typeface="Arial"/>
              <a:buChar char="•"/>
            </a:pPr>
            <a:r>
              <a:rPr lang="en-US" b="true" sz="3200">
                <a:solidFill>
                  <a:srgbClr val="365B6D"/>
                </a:solidFill>
                <a:latin typeface="Now Bold"/>
                <a:ea typeface="Now Bold"/>
                <a:cs typeface="Now Bold"/>
                <a:sym typeface="Now Bold"/>
              </a:rPr>
              <a:t>Distance Traveled:</a:t>
            </a:r>
            <a:r>
              <a:rPr lang="en-US" sz="3200">
                <a:solidFill>
                  <a:srgbClr val="365B6D"/>
                </a:solidFill>
                <a:latin typeface="Now"/>
                <a:ea typeface="Now"/>
                <a:cs typeface="Now"/>
                <a:sym typeface="Now"/>
              </a:rPr>
              <a:t> The car is rewarded for the total distance it covers on the track. This encourages it to stay alive longer and explore more of the track. The greater the distance, the higher the fitness score, motivating the car to keep moving forward efficiently.</a:t>
            </a:r>
          </a:p>
          <a:p>
            <a:pPr algn="l" marL="690881" indent="-345440" lvl="1">
              <a:lnSpc>
                <a:spcPts val="4480"/>
              </a:lnSpc>
              <a:spcBef>
                <a:spcPct val="0"/>
              </a:spcBef>
              <a:buFont typeface="Arial"/>
              <a:buChar char="•"/>
            </a:pPr>
            <a:r>
              <a:rPr lang="en-US" b="true" sz="3200">
                <a:solidFill>
                  <a:srgbClr val="365B6D"/>
                </a:solidFill>
                <a:latin typeface="Now Bold"/>
                <a:ea typeface="Now Bold"/>
                <a:cs typeface="Now Bold"/>
                <a:sym typeface="Now Bold"/>
              </a:rPr>
              <a:t>Collision Avoidance:</a:t>
            </a:r>
            <a:r>
              <a:rPr lang="en-US" sz="3200">
                <a:solidFill>
                  <a:srgbClr val="365B6D"/>
                </a:solidFill>
                <a:latin typeface="Now"/>
                <a:ea typeface="Now"/>
                <a:cs typeface="Now"/>
                <a:sym typeface="Now"/>
              </a:rPr>
              <a:t> If the car crashes into track boundaries (white lines), its fitness score is penalized. This helps reinforce the car's learning to avoid boundaries and maintain control. Cars that avoid collisions for longer periods are rewarded with higher fitness.</a:t>
            </a:r>
          </a:p>
          <a:p>
            <a:pPr algn="l">
              <a:lnSpc>
                <a:spcPts val="4480"/>
              </a:lnSpc>
              <a:spcBef>
                <a:spcPct val="0"/>
              </a:spcBef>
            </a:pPr>
          </a:p>
        </p:txBody>
      </p:sp>
      <p:sp>
        <p:nvSpPr>
          <p:cNvPr name="TextBox 3" id="3"/>
          <p:cNvSpPr txBox="true"/>
          <p:nvPr/>
        </p:nvSpPr>
        <p:spPr>
          <a:xfrm rot="0">
            <a:off x="1028700" y="152083"/>
            <a:ext cx="12133659" cy="1581784"/>
          </a:xfrm>
          <a:prstGeom prst="rect">
            <a:avLst/>
          </a:prstGeom>
        </p:spPr>
        <p:txBody>
          <a:bodyPr anchor="t" rtlCol="false" tIns="0" lIns="0" bIns="0" rIns="0">
            <a:spAutoFit/>
          </a:bodyPr>
          <a:lstStyle/>
          <a:p>
            <a:pPr algn="l">
              <a:lnSpc>
                <a:spcPts val="12880"/>
              </a:lnSpc>
            </a:pPr>
            <a:r>
              <a:rPr lang="en-US" sz="9200" b="true">
                <a:solidFill>
                  <a:srgbClr val="365B6D"/>
                </a:solidFill>
                <a:latin typeface="Now Bold"/>
                <a:ea typeface="Now Bold"/>
                <a:cs typeface="Now Bold"/>
                <a:sym typeface="Now Bold"/>
              </a:rPr>
              <a:t>Fitness Function</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1667192"/>
            <a:ext cx="16230600" cy="8661400"/>
          </a:xfrm>
          <a:prstGeom prst="rect">
            <a:avLst/>
          </a:prstGeom>
        </p:spPr>
        <p:txBody>
          <a:bodyPr anchor="t" rtlCol="false" tIns="0" lIns="0" bIns="0" rIns="0">
            <a:spAutoFit/>
          </a:bodyPr>
          <a:lstStyle/>
          <a:p>
            <a:pPr algn="l">
              <a:lnSpc>
                <a:spcPts val="5039"/>
              </a:lnSpc>
            </a:pPr>
            <a:r>
              <a:rPr lang="en-US" sz="3599" b="true">
                <a:solidFill>
                  <a:srgbClr val="365B6D"/>
                </a:solidFill>
                <a:latin typeface="Now Bold"/>
                <a:ea typeface="Now Bold"/>
                <a:cs typeface="Now Bold"/>
                <a:sym typeface="Now Bold"/>
              </a:rPr>
              <a:t>NEAT Parameters:</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P</a:t>
            </a:r>
            <a:r>
              <a:rPr lang="en-US" sz="3200">
                <a:solidFill>
                  <a:srgbClr val="365B6D"/>
                </a:solidFill>
                <a:latin typeface="Now"/>
                <a:ea typeface="Now"/>
                <a:cs typeface="Now"/>
                <a:sym typeface="Now"/>
              </a:rPr>
              <a:t>opulation size: 30</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Fitness criterion: Maximize fitness</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Fitness Threshold: 100,000,000</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Max generations: Evolution runs up to 1000 generations to optimize the car's performance.</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Mutation rate: Uses an adaptive mutation rate to ensure a balance between exploring new solutions and refining existing ones.</a:t>
            </a:r>
          </a:p>
          <a:p>
            <a:pPr algn="l">
              <a:lnSpc>
                <a:spcPts val="5039"/>
              </a:lnSpc>
              <a:spcBef>
                <a:spcPct val="0"/>
              </a:spcBef>
            </a:pPr>
            <a:r>
              <a:rPr lang="en-US" b="true" sz="3599">
                <a:solidFill>
                  <a:srgbClr val="365B6D"/>
                </a:solidFill>
                <a:latin typeface="Now Bold"/>
                <a:ea typeface="Now Bold"/>
                <a:cs typeface="Now Bold"/>
                <a:sym typeface="Now Bold"/>
              </a:rPr>
              <a:t>Stagnation Parameters:</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Number of generations without improvement</a:t>
            </a:r>
            <a:r>
              <a:rPr lang="en-US" sz="3200">
                <a:solidFill>
                  <a:srgbClr val="365B6D"/>
                </a:solidFill>
                <a:latin typeface="Now"/>
                <a:ea typeface="Now"/>
                <a:cs typeface="Now"/>
                <a:sym typeface="Now"/>
              </a:rPr>
              <a:t>: 20 (Max Stagnation)</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Number of top individuals kept per species: 2 </a:t>
            </a:r>
          </a:p>
          <a:p>
            <a:pPr algn="l">
              <a:lnSpc>
                <a:spcPts val="5039"/>
              </a:lnSpc>
              <a:spcBef>
                <a:spcPct val="0"/>
              </a:spcBef>
            </a:pPr>
            <a:r>
              <a:rPr lang="en-US" b="true" sz="3599">
                <a:solidFill>
                  <a:srgbClr val="365B6D"/>
                </a:solidFill>
                <a:latin typeface="Now Bold"/>
                <a:ea typeface="Now Bold"/>
                <a:cs typeface="Now Bold"/>
                <a:sym typeface="Now Bold"/>
              </a:rPr>
              <a:t>Evolutionary Strategy:</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Species are formed based on similarity.</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The fittest networks from each species are allowed to reproduce.</a:t>
            </a:r>
          </a:p>
          <a:p>
            <a:pPr algn="ctr">
              <a:lnSpc>
                <a:spcPts val="4480"/>
              </a:lnSpc>
              <a:spcBef>
                <a:spcPct val="0"/>
              </a:spcBef>
            </a:pPr>
          </a:p>
        </p:txBody>
      </p:sp>
      <p:sp>
        <p:nvSpPr>
          <p:cNvPr name="TextBox 3" id="3"/>
          <p:cNvSpPr txBox="true"/>
          <p:nvPr/>
        </p:nvSpPr>
        <p:spPr>
          <a:xfrm rot="0">
            <a:off x="1028700" y="152083"/>
            <a:ext cx="11718846"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NEAT Configuration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615245" y="525165"/>
            <a:ext cx="17057511" cy="8528755"/>
          </a:xfrm>
          <a:custGeom>
            <a:avLst/>
            <a:gdLst/>
            <a:ahLst/>
            <a:cxnLst/>
            <a:rect r="r" b="b" t="t" l="l"/>
            <a:pathLst>
              <a:path h="8528755" w="17057511">
                <a:moveTo>
                  <a:pt x="0" y="0"/>
                </a:moveTo>
                <a:lnTo>
                  <a:pt x="17057510" y="0"/>
                </a:lnTo>
                <a:lnTo>
                  <a:pt x="17057510" y="8528755"/>
                </a:lnTo>
                <a:lnTo>
                  <a:pt x="0" y="8528755"/>
                </a:lnTo>
                <a:lnTo>
                  <a:pt x="0" y="0"/>
                </a:lnTo>
                <a:close/>
              </a:path>
            </a:pathLst>
          </a:custGeom>
          <a:blipFill>
            <a:blip r:embed="rId2"/>
            <a:stretch>
              <a:fillRect l="0" t="0" r="0" b="0"/>
            </a:stretch>
          </a:blipFill>
        </p:spPr>
      </p:sp>
      <p:sp>
        <p:nvSpPr>
          <p:cNvPr name="TextBox 3" id="3"/>
          <p:cNvSpPr txBox="true"/>
          <p:nvPr/>
        </p:nvSpPr>
        <p:spPr>
          <a:xfrm rot="0">
            <a:off x="4552414" y="9201150"/>
            <a:ext cx="9183171"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Graph of the NEAT Configuration Parameters</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2162856"/>
            <a:ext cx="16230600" cy="6329680"/>
          </a:xfrm>
          <a:prstGeom prst="rect">
            <a:avLst/>
          </a:prstGeom>
        </p:spPr>
        <p:txBody>
          <a:bodyPr anchor="t" rtlCol="false" tIns="0" lIns="0" bIns="0" rIns="0">
            <a:spAutoFit/>
          </a:bodyPr>
          <a:lstStyle/>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Generational Improvements:</a:t>
            </a:r>
          </a:p>
          <a:p>
            <a:pPr algn="l" marL="1381761" indent="-460587" lvl="2">
              <a:lnSpc>
                <a:spcPts val="4480"/>
              </a:lnSpc>
              <a:buFont typeface="Arial"/>
              <a:buChar char="⚬"/>
            </a:pPr>
            <a:r>
              <a:rPr lang="en-US" sz="3200">
                <a:solidFill>
                  <a:srgbClr val="365B6D"/>
                </a:solidFill>
                <a:latin typeface="Now"/>
                <a:ea typeface="Now"/>
                <a:cs typeface="Now"/>
                <a:sym typeface="Now"/>
              </a:rPr>
              <a:t>Over generations, the car demonstrated clear improvements in both the distance traveled and its ability to avoid collisions.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The NEAT algorithm continuously evolved more effective neural networks, enhancing the car’s performance with each generation.</a:t>
            </a:r>
          </a:p>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Metrics: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Generation Count: Keeps track of the number of generations evolved throughout the training process.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Best Fitness Score: Monitors the fitness score of the best-performing car in each generation, highlighting the progress.</a:t>
            </a:r>
          </a:p>
          <a:p>
            <a:pPr algn="l">
              <a:lnSpc>
                <a:spcPts val="4480"/>
              </a:lnSpc>
              <a:spcBef>
                <a:spcPct val="0"/>
              </a:spcBef>
            </a:pPr>
          </a:p>
        </p:txBody>
      </p:sp>
      <p:sp>
        <p:nvSpPr>
          <p:cNvPr name="TextBox 3" id="3"/>
          <p:cNvSpPr txBox="true"/>
          <p:nvPr/>
        </p:nvSpPr>
        <p:spPr>
          <a:xfrm rot="0">
            <a:off x="878264" y="159703"/>
            <a:ext cx="14650045"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Results and Performance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978586" y="681265"/>
            <a:ext cx="16330828" cy="8165414"/>
          </a:xfrm>
          <a:custGeom>
            <a:avLst/>
            <a:gdLst/>
            <a:ahLst/>
            <a:cxnLst/>
            <a:rect r="r" b="b" t="t" l="l"/>
            <a:pathLst>
              <a:path h="8165414" w="16330828">
                <a:moveTo>
                  <a:pt x="0" y="0"/>
                </a:moveTo>
                <a:lnTo>
                  <a:pt x="16330828" y="0"/>
                </a:lnTo>
                <a:lnTo>
                  <a:pt x="16330828" y="8165414"/>
                </a:lnTo>
                <a:lnTo>
                  <a:pt x="0" y="8165414"/>
                </a:lnTo>
                <a:lnTo>
                  <a:pt x="0" y="0"/>
                </a:lnTo>
                <a:close/>
              </a:path>
            </a:pathLst>
          </a:custGeom>
          <a:blipFill>
            <a:blip r:embed="rId2"/>
            <a:stretch>
              <a:fillRect l="0" t="0" r="0" b="0"/>
            </a:stretch>
          </a:blipFill>
        </p:spPr>
      </p:sp>
      <p:sp>
        <p:nvSpPr>
          <p:cNvPr name="TextBox 3" id="3"/>
          <p:cNvSpPr txBox="true"/>
          <p:nvPr/>
        </p:nvSpPr>
        <p:spPr>
          <a:xfrm rot="0">
            <a:off x="1511915" y="8977312"/>
            <a:ext cx="15264169"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Graphs of Best Fitness over Generations and Total Distance Over Generations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828800" y="1733867"/>
            <a:ext cx="14630400" cy="8229600"/>
          </a:xfrm>
          <a:prstGeom prst="rect">
            <a:avLst/>
          </a:prstGeom>
        </p:spPr>
      </p:pic>
      <p:sp>
        <p:nvSpPr>
          <p:cNvPr name="TextBox 3" id="3"/>
          <p:cNvSpPr txBox="true"/>
          <p:nvPr/>
        </p:nvSpPr>
        <p:spPr>
          <a:xfrm rot="0">
            <a:off x="1028700" y="152083"/>
            <a:ext cx="6253758"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Simulation</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8.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2199005"/>
            <a:ext cx="16230600" cy="7059295"/>
          </a:xfrm>
          <a:prstGeom prst="rect">
            <a:avLst/>
          </a:prstGeom>
        </p:spPr>
        <p:txBody>
          <a:bodyPr anchor="t" rtlCol="false" tIns="0" lIns="0" bIns="0" rIns="0">
            <a:spAutoFit/>
          </a:bodyPr>
          <a:lstStyle/>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Curved Tracks: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Intr</a:t>
            </a:r>
            <a:r>
              <a:rPr lang="en-US" sz="3200">
                <a:solidFill>
                  <a:srgbClr val="365B6D"/>
                </a:solidFill>
                <a:latin typeface="Now"/>
                <a:ea typeface="Now"/>
                <a:cs typeface="Now"/>
                <a:sym typeface="Now"/>
              </a:rPr>
              <a:t>oducing more complex tracks, such as Formula 1-style circuits, to challenge the learning process.</a:t>
            </a:r>
          </a:p>
          <a:p>
            <a:pPr algn="l" marL="777238" indent="-388619" lvl="1">
              <a:lnSpc>
                <a:spcPts val="5039"/>
              </a:lnSpc>
              <a:spcBef>
                <a:spcPct val="0"/>
              </a:spcBef>
              <a:buFont typeface="Arial"/>
              <a:buChar char="•"/>
            </a:pPr>
            <a:r>
              <a:rPr lang="en-US" b="true" sz="3599">
                <a:solidFill>
                  <a:srgbClr val="365B6D"/>
                </a:solidFill>
                <a:latin typeface="Now Bold"/>
                <a:ea typeface="Now Bold"/>
                <a:cs typeface="Now Bold"/>
                <a:sym typeface="Now Bold"/>
              </a:rPr>
              <a:t>Car Physics: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Implementing more realistic car dynamics (e.g., acceleration, friction).</a:t>
            </a:r>
          </a:p>
          <a:p>
            <a:pPr algn="l" marL="777238" indent="-388619" lvl="1">
              <a:lnSpc>
                <a:spcPts val="5039"/>
              </a:lnSpc>
              <a:spcBef>
                <a:spcPct val="0"/>
              </a:spcBef>
              <a:buFont typeface="Arial"/>
              <a:buChar char="•"/>
            </a:pPr>
            <a:r>
              <a:rPr lang="en-US" b="true" sz="3599">
                <a:solidFill>
                  <a:srgbClr val="365B6D"/>
                </a:solidFill>
                <a:latin typeface="Now Bold"/>
                <a:ea typeface="Now Bold"/>
                <a:cs typeface="Now Bold"/>
                <a:sym typeface="Now Bold"/>
              </a:rPr>
              <a:t>Obstacles(Static/Dynamic):</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Placing obstacles(both static and dynamic) for better learning and more realistic scenarios.</a:t>
            </a:r>
          </a:p>
          <a:p>
            <a:pPr algn="l" marL="777238" indent="-388619" lvl="1">
              <a:lnSpc>
                <a:spcPts val="5039"/>
              </a:lnSpc>
              <a:spcBef>
                <a:spcPct val="0"/>
              </a:spcBef>
              <a:buFont typeface="Arial"/>
              <a:buChar char="•"/>
            </a:pPr>
            <a:r>
              <a:rPr lang="en-US" b="true" sz="3599">
                <a:solidFill>
                  <a:srgbClr val="365B6D"/>
                </a:solidFill>
                <a:latin typeface="Now Bold"/>
                <a:ea typeface="Now Bold"/>
                <a:cs typeface="Now Bold"/>
                <a:sym typeface="Now Bold"/>
              </a:rPr>
              <a:t>Advanced Neural Networks: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Exploring deeper networks or recurrent architectures for better decision-making.</a:t>
            </a:r>
          </a:p>
          <a:p>
            <a:pPr algn="l">
              <a:lnSpc>
                <a:spcPts val="4480"/>
              </a:lnSpc>
              <a:spcBef>
                <a:spcPct val="0"/>
              </a:spcBef>
            </a:pPr>
          </a:p>
        </p:txBody>
      </p:sp>
      <p:sp>
        <p:nvSpPr>
          <p:cNvPr name="TextBox 3" id="3"/>
          <p:cNvSpPr txBox="true"/>
          <p:nvPr/>
        </p:nvSpPr>
        <p:spPr>
          <a:xfrm rot="0">
            <a:off x="1095910" y="159703"/>
            <a:ext cx="12326422"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Future Improvements</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6088677" y="4274503"/>
            <a:ext cx="6110645"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Thank You</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2521502"/>
            <a:ext cx="16230600" cy="2223770"/>
          </a:xfrm>
          <a:prstGeom prst="rect">
            <a:avLst/>
          </a:prstGeom>
        </p:spPr>
        <p:txBody>
          <a:bodyPr anchor="t" rtlCol="false" tIns="0" lIns="0" bIns="0" rIns="0">
            <a:spAutoFit/>
          </a:bodyPr>
          <a:lstStyle/>
          <a:p>
            <a:pPr algn="l">
              <a:lnSpc>
                <a:spcPts val="4479"/>
              </a:lnSpc>
              <a:spcBef>
                <a:spcPct val="0"/>
              </a:spcBef>
            </a:pPr>
            <a:r>
              <a:rPr lang="en-US" sz="3199" spc="-79">
                <a:solidFill>
                  <a:srgbClr val="365B6D"/>
                </a:solidFill>
                <a:latin typeface="Now"/>
                <a:ea typeface="Now"/>
                <a:cs typeface="Now"/>
                <a:sym typeface="Now"/>
              </a:rPr>
              <a:t>This project uses the NEAT (NeuroEvolution of Augmenting Topologies) algorithm to evolve neural networks that control a car's movement on a simulated track. The aim is for the car to autonomously navigate the track, learning to avoid collisions while improving its driving performance over generations.</a:t>
            </a:r>
          </a:p>
        </p:txBody>
      </p:sp>
      <p:sp>
        <p:nvSpPr>
          <p:cNvPr name="TextBox 3" id="3"/>
          <p:cNvSpPr txBox="true"/>
          <p:nvPr/>
        </p:nvSpPr>
        <p:spPr>
          <a:xfrm rot="0">
            <a:off x="1028700" y="5531002"/>
            <a:ext cx="16230600" cy="2874010"/>
          </a:xfrm>
          <a:prstGeom prst="rect">
            <a:avLst/>
          </a:prstGeom>
        </p:spPr>
        <p:txBody>
          <a:bodyPr anchor="t" rtlCol="false" tIns="0" lIns="0" bIns="0" rIns="0">
            <a:spAutoFit/>
          </a:bodyPr>
          <a:lstStyle/>
          <a:p>
            <a:pPr algn="l">
              <a:lnSpc>
                <a:spcPts val="5039"/>
              </a:lnSpc>
              <a:spcBef>
                <a:spcPct val="0"/>
              </a:spcBef>
            </a:pPr>
            <a:r>
              <a:rPr lang="en-US" b="true" sz="3599" spc="-89">
                <a:solidFill>
                  <a:srgbClr val="365B6D"/>
                </a:solidFill>
                <a:latin typeface="Now Bold"/>
                <a:ea typeface="Now Bold"/>
                <a:cs typeface="Now Bold"/>
                <a:sym typeface="Now Bold"/>
              </a:rPr>
              <a:t>Key C</a:t>
            </a:r>
            <a:r>
              <a:rPr lang="en-US" b="true" sz="3599" spc="-89">
                <a:solidFill>
                  <a:srgbClr val="365B6D"/>
                </a:solidFill>
                <a:latin typeface="Now Bold"/>
                <a:ea typeface="Now Bold"/>
                <a:cs typeface="Now Bold"/>
                <a:sym typeface="Now Bold"/>
              </a:rPr>
              <a:t>omponents:</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NEAT Algorithm</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Pygame for Simulation</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Reinforcement Learning</a:t>
            </a:r>
          </a:p>
          <a:p>
            <a:pPr algn="l">
              <a:lnSpc>
                <a:spcPts val="4480"/>
              </a:lnSpc>
              <a:spcBef>
                <a:spcPct val="0"/>
              </a:spcBef>
            </a:pPr>
          </a:p>
        </p:txBody>
      </p:sp>
      <p:sp>
        <p:nvSpPr>
          <p:cNvPr name="TextBox 4" id="4"/>
          <p:cNvSpPr txBox="true"/>
          <p:nvPr/>
        </p:nvSpPr>
        <p:spPr>
          <a:xfrm rot="0">
            <a:off x="1028700" y="159703"/>
            <a:ext cx="16230600" cy="1581784"/>
          </a:xfrm>
          <a:prstGeom prst="rect">
            <a:avLst/>
          </a:prstGeom>
        </p:spPr>
        <p:txBody>
          <a:bodyPr anchor="t" rtlCol="false" tIns="0" lIns="0" bIns="0" rIns="0">
            <a:spAutoFit/>
          </a:bodyPr>
          <a:lstStyle/>
          <a:p>
            <a:pPr algn="l">
              <a:lnSpc>
                <a:spcPts val="12880"/>
              </a:lnSpc>
            </a:pPr>
            <a:r>
              <a:rPr lang="en-US" sz="9200" b="true">
                <a:solidFill>
                  <a:srgbClr val="365B6D"/>
                </a:solidFill>
                <a:latin typeface="Now Bold"/>
                <a:ea typeface="Now Bold"/>
                <a:cs typeface="Now Bold"/>
                <a:sym typeface="Now Bold"/>
              </a:rPr>
              <a:t>Project overview</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152083"/>
            <a:ext cx="6297573" cy="1581784"/>
          </a:xfrm>
          <a:prstGeom prst="rect">
            <a:avLst/>
          </a:prstGeom>
        </p:spPr>
        <p:txBody>
          <a:bodyPr anchor="t" rtlCol="false" tIns="0" lIns="0" bIns="0" rIns="0">
            <a:spAutoFit/>
          </a:bodyPr>
          <a:lstStyle/>
          <a:p>
            <a:pPr algn="l">
              <a:lnSpc>
                <a:spcPts val="12880"/>
              </a:lnSpc>
            </a:pPr>
            <a:r>
              <a:rPr lang="en-US" sz="9200" b="true">
                <a:solidFill>
                  <a:srgbClr val="365B6D"/>
                </a:solidFill>
                <a:latin typeface="Now Bold"/>
                <a:ea typeface="Now Bold"/>
                <a:cs typeface="Now Bold"/>
                <a:sym typeface="Now Bold"/>
              </a:rPr>
              <a:t>Objectives</a:t>
            </a:r>
          </a:p>
        </p:txBody>
      </p:sp>
      <p:sp>
        <p:nvSpPr>
          <p:cNvPr name="TextBox 3" id="3"/>
          <p:cNvSpPr txBox="true"/>
          <p:nvPr/>
        </p:nvSpPr>
        <p:spPr>
          <a:xfrm rot="0">
            <a:off x="1028700" y="2711371"/>
            <a:ext cx="16230600" cy="4471670"/>
          </a:xfrm>
          <a:prstGeom prst="rect">
            <a:avLst/>
          </a:prstGeom>
        </p:spPr>
        <p:txBody>
          <a:bodyPr anchor="t" rtlCol="false" tIns="0" lIns="0" bIns="0" rIns="0">
            <a:spAutoFit/>
          </a:bodyPr>
          <a:lstStyle/>
          <a:p>
            <a:pPr algn="l" marL="690881" indent="-345440" lvl="1">
              <a:lnSpc>
                <a:spcPts val="4480"/>
              </a:lnSpc>
              <a:buFont typeface="Arial"/>
              <a:buChar char="•"/>
            </a:pPr>
            <a:r>
              <a:rPr lang="en-US" sz="3200" spc="-80">
                <a:solidFill>
                  <a:srgbClr val="365B6D"/>
                </a:solidFill>
                <a:latin typeface="Now"/>
                <a:ea typeface="Now"/>
                <a:cs typeface="Now"/>
                <a:sym typeface="Now"/>
              </a:rPr>
              <a:t>To create an autonomous agent (car) that learns to navigate a track using sensor data, neural networks, and evolutionary algorithms.</a:t>
            </a:r>
          </a:p>
          <a:p>
            <a:pPr algn="l">
              <a:lnSpc>
                <a:spcPts val="4480"/>
              </a:lnSpc>
            </a:pPr>
          </a:p>
          <a:p>
            <a:pPr algn="l" marL="690881" indent="-345440" lvl="1">
              <a:lnSpc>
                <a:spcPts val="4480"/>
              </a:lnSpc>
              <a:buFont typeface="Arial"/>
              <a:buChar char="•"/>
            </a:pPr>
            <a:r>
              <a:rPr lang="en-US" sz="3200" spc="-80">
                <a:solidFill>
                  <a:srgbClr val="365B6D"/>
                </a:solidFill>
                <a:latin typeface="Now"/>
                <a:ea typeface="Now"/>
                <a:cs typeface="Now"/>
                <a:sym typeface="Now"/>
              </a:rPr>
              <a:t>To m</a:t>
            </a:r>
            <a:r>
              <a:rPr lang="en-US" sz="3200" spc="-80">
                <a:solidFill>
                  <a:srgbClr val="365B6D"/>
                </a:solidFill>
                <a:latin typeface="Now"/>
                <a:ea typeface="Now"/>
                <a:cs typeface="Now"/>
                <a:sym typeface="Now"/>
              </a:rPr>
              <a:t>inimize collisions between the car and the boundaries</a:t>
            </a:r>
          </a:p>
          <a:p>
            <a:pPr algn="l">
              <a:lnSpc>
                <a:spcPts val="4480"/>
              </a:lnSpc>
            </a:pPr>
          </a:p>
          <a:p>
            <a:pPr algn="l" marL="690881" indent="-345440" lvl="1">
              <a:lnSpc>
                <a:spcPts val="4480"/>
              </a:lnSpc>
              <a:buFont typeface="Arial"/>
              <a:buChar char="•"/>
            </a:pPr>
            <a:r>
              <a:rPr lang="en-US" sz="3200" spc="-80">
                <a:solidFill>
                  <a:srgbClr val="365B6D"/>
                </a:solidFill>
                <a:latin typeface="Now"/>
                <a:ea typeface="Now"/>
                <a:cs typeface="Now"/>
                <a:sym typeface="Now"/>
              </a:rPr>
              <a:t>To o</a:t>
            </a:r>
            <a:r>
              <a:rPr lang="en-US" sz="3200" spc="-80">
                <a:solidFill>
                  <a:srgbClr val="365B6D"/>
                </a:solidFill>
                <a:latin typeface="Now"/>
                <a:ea typeface="Now"/>
                <a:cs typeface="Now"/>
                <a:sym typeface="Now"/>
              </a:rPr>
              <a:t>ptimize the distance traveled by the car</a:t>
            </a:r>
          </a:p>
          <a:p>
            <a:pPr algn="l">
              <a:lnSpc>
                <a:spcPts val="4480"/>
              </a:lnSpc>
            </a:pPr>
          </a:p>
          <a:p>
            <a:pPr algn="l" marL="690881" indent="-345440" lvl="1">
              <a:lnSpc>
                <a:spcPts val="4480"/>
              </a:lnSpc>
              <a:buFont typeface="Arial"/>
              <a:buChar char="•"/>
            </a:pPr>
            <a:r>
              <a:rPr lang="en-US" sz="3200" spc="-80">
                <a:solidFill>
                  <a:srgbClr val="365B6D"/>
                </a:solidFill>
                <a:latin typeface="Now"/>
                <a:ea typeface="Now"/>
                <a:cs typeface="Now"/>
                <a:sym typeface="Now"/>
              </a:rPr>
              <a:t>To m</a:t>
            </a:r>
            <a:r>
              <a:rPr lang="en-US" sz="3200" spc="-80">
                <a:solidFill>
                  <a:srgbClr val="365B6D"/>
                </a:solidFill>
                <a:latin typeface="Now"/>
                <a:ea typeface="Now"/>
                <a:cs typeface="Now"/>
                <a:sym typeface="Now"/>
              </a:rPr>
              <a:t>aximize fitness through efficient navigation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152083"/>
            <a:ext cx="15167015" cy="1581784"/>
          </a:xfrm>
          <a:prstGeom prst="rect">
            <a:avLst/>
          </a:prstGeom>
        </p:spPr>
        <p:txBody>
          <a:bodyPr anchor="t" rtlCol="false" tIns="0" lIns="0" bIns="0" rIns="0">
            <a:spAutoFit/>
          </a:bodyPr>
          <a:lstStyle/>
          <a:p>
            <a:pPr algn="l">
              <a:lnSpc>
                <a:spcPts val="12880"/>
              </a:lnSpc>
            </a:pPr>
            <a:r>
              <a:rPr lang="en-US" sz="9200" b="true">
                <a:solidFill>
                  <a:srgbClr val="365B6D"/>
                </a:solidFill>
                <a:latin typeface="Now Bold"/>
                <a:ea typeface="Now Bold"/>
                <a:cs typeface="Now Bold"/>
                <a:sym typeface="Now Bold"/>
              </a:rPr>
              <a:t>NEAT Algorithm Overview</a:t>
            </a:r>
          </a:p>
        </p:txBody>
      </p:sp>
      <p:sp>
        <p:nvSpPr>
          <p:cNvPr name="TextBox 3" id="3"/>
          <p:cNvSpPr txBox="true"/>
          <p:nvPr/>
        </p:nvSpPr>
        <p:spPr>
          <a:xfrm rot="0">
            <a:off x="1028700" y="1994338"/>
            <a:ext cx="16230600" cy="10023475"/>
          </a:xfrm>
          <a:prstGeom prst="rect">
            <a:avLst/>
          </a:prstGeom>
        </p:spPr>
        <p:txBody>
          <a:bodyPr anchor="t" rtlCol="false" tIns="0" lIns="0" bIns="0" rIns="0">
            <a:spAutoFit/>
          </a:bodyPr>
          <a:lstStyle/>
          <a:p>
            <a:pPr algn="l">
              <a:lnSpc>
                <a:spcPts val="5039"/>
              </a:lnSpc>
            </a:pPr>
            <a:r>
              <a:rPr lang="en-US" sz="3599" spc="-89" b="true">
                <a:solidFill>
                  <a:srgbClr val="365B6D"/>
                </a:solidFill>
                <a:latin typeface="Now Bold"/>
                <a:ea typeface="Now Bold"/>
                <a:cs typeface="Now Bold"/>
                <a:sym typeface="Now Bold"/>
              </a:rPr>
              <a:t>What is NEAT?</a:t>
            </a:r>
          </a:p>
          <a:p>
            <a:pPr algn="l" marL="690881" indent="-345440" lvl="1">
              <a:lnSpc>
                <a:spcPts val="4480"/>
              </a:lnSpc>
              <a:buFont typeface="Arial"/>
              <a:buChar char="•"/>
            </a:pPr>
            <a:r>
              <a:rPr lang="en-US" sz="3200" spc="-80">
                <a:solidFill>
                  <a:srgbClr val="365B6D"/>
                </a:solidFill>
                <a:latin typeface="Now"/>
                <a:ea typeface="Now"/>
                <a:cs typeface="Now"/>
                <a:sym typeface="Now"/>
              </a:rPr>
              <a:t>NEAT is an evolutionary algorithm that evolves artificial neural networks (ANNs).</a:t>
            </a:r>
          </a:p>
          <a:p>
            <a:pPr algn="l" marL="690881" indent="-345440" lvl="1">
              <a:lnSpc>
                <a:spcPts val="4480"/>
              </a:lnSpc>
              <a:buFont typeface="Arial"/>
              <a:buChar char="•"/>
            </a:pPr>
            <a:r>
              <a:rPr lang="en-US" sz="3200" spc="-80">
                <a:solidFill>
                  <a:srgbClr val="365B6D"/>
                </a:solidFill>
                <a:latin typeface="Now"/>
                <a:ea typeface="Now"/>
                <a:cs typeface="Now"/>
                <a:sym typeface="Now"/>
              </a:rPr>
              <a:t>It combines genetic algorithms with the process of neural network topology optimization.</a:t>
            </a:r>
          </a:p>
          <a:p>
            <a:pPr algn="l" marL="690881" indent="-345440" lvl="1">
              <a:lnSpc>
                <a:spcPts val="4480"/>
              </a:lnSpc>
              <a:buFont typeface="Arial"/>
              <a:buChar char="•"/>
            </a:pPr>
            <a:r>
              <a:rPr lang="en-US" sz="3200" spc="-80">
                <a:solidFill>
                  <a:srgbClr val="365B6D"/>
                </a:solidFill>
                <a:latin typeface="Now"/>
                <a:ea typeface="Now"/>
                <a:cs typeface="Now"/>
                <a:sym typeface="Now"/>
              </a:rPr>
              <a:t>Unlike traditional neural networks, NEAT begins with simple neural networks and gradually evolves more complex ones by adding nodes and connections over generations.</a:t>
            </a:r>
          </a:p>
          <a:p>
            <a:pPr algn="l">
              <a:lnSpc>
                <a:spcPts val="4480"/>
              </a:lnSpc>
            </a:pPr>
          </a:p>
          <a:p>
            <a:pPr algn="l">
              <a:lnSpc>
                <a:spcPts val="5739"/>
              </a:lnSpc>
            </a:pPr>
            <a:r>
              <a:rPr lang="en-US" sz="4099" spc="-102" b="true">
                <a:solidFill>
                  <a:srgbClr val="365B6D"/>
                </a:solidFill>
                <a:latin typeface="Now Bold"/>
                <a:ea typeface="Now Bold"/>
                <a:cs typeface="Now Bold"/>
                <a:sym typeface="Now Bold"/>
              </a:rPr>
              <a:t>Components:</a:t>
            </a:r>
          </a:p>
          <a:p>
            <a:pPr algn="l" marL="777238" indent="-388619" lvl="1">
              <a:lnSpc>
                <a:spcPts val="5039"/>
              </a:lnSpc>
              <a:buAutoNum type="arabicPeriod" startAt="1"/>
            </a:pPr>
            <a:r>
              <a:rPr lang="en-US" b="true" sz="3599" spc="-89">
                <a:solidFill>
                  <a:srgbClr val="365B6D"/>
                </a:solidFill>
                <a:latin typeface="Now Bold"/>
                <a:ea typeface="Now Bold"/>
                <a:cs typeface="Now Bold"/>
                <a:sym typeface="Now Bold"/>
              </a:rPr>
              <a:t> Initial Population:</a:t>
            </a:r>
          </a:p>
          <a:p>
            <a:pPr algn="l" marL="690881" indent="-345440" lvl="1">
              <a:lnSpc>
                <a:spcPts val="4480"/>
              </a:lnSpc>
              <a:buFont typeface="Arial"/>
              <a:buChar char="•"/>
            </a:pPr>
            <a:r>
              <a:rPr lang="en-US" sz="3200" spc="-80">
                <a:solidFill>
                  <a:srgbClr val="365B6D"/>
                </a:solidFill>
                <a:latin typeface="Now"/>
                <a:ea typeface="Now"/>
                <a:cs typeface="Now"/>
                <a:sym typeface="Now"/>
              </a:rPr>
              <a:t>NEAT starts with simple networks (small, fully connected networks with only input and output layers).</a:t>
            </a:r>
          </a:p>
          <a:p>
            <a:pPr algn="l" marL="690881" indent="-345440" lvl="1">
              <a:lnSpc>
                <a:spcPts val="4480"/>
              </a:lnSpc>
              <a:buFont typeface="Arial"/>
              <a:buChar char="•"/>
            </a:pPr>
            <a:r>
              <a:rPr lang="en-US" sz="3200" spc="-80">
                <a:solidFill>
                  <a:srgbClr val="365B6D"/>
                </a:solidFill>
                <a:latin typeface="Now"/>
                <a:ea typeface="Now"/>
                <a:cs typeface="Now"/>
                <a:sym typeface="Now"/>
              </a:rPr>
              <a:t>It progressively evolves by adding complexity (nodes and connections).</a:t>
            </a:r>
          </a:p>
          <a:p>
            <a:pPr algn="l">
              <a:lnSpc>
                <a:spcPts val="5039"/>
              </a:lnSpc>
            </a:pPr>
          </a:p>
          <a:p>
            <a:pPr algn="l">
              <a:lnSpc>
                <a:spcPts val="5039"/>
              </a:lnSpc>
            </a:pPr>
          </a:p>
          <a:p>
            <a:pPr algn="l">
              <a:lnSpc>
                <a:spcPts val="4480"/>
              </a:lnSpc>
              <a:spcBef>
                <a:spcPct val="0"/>
              </a:spcBef>
            </a:pPr>
          </a:p>
          <a:p>
            <a:pPr algn="l">
              <a:lnSpc>
                <a:spcPts val="448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2120176"/>
            <a:ext cx="16457688" cy="8737600"/>
          </a:xfrm>
          <a:prstGeom prst="rect">
            <a:avLst/>
          </a:prstGeom>
        </p:spPr>
        <p:txBody>
          <a:bodyPr anchor="t" rtlCol="false" tIns="0" lIns="0" bIns="0" rIns="0">
            <a:spAutoFit/>
          </a:bodyPr>
          <a:lstStyle/>
          <a:p>
            <a:pPr algn="l">
              <a:lnSpc>
                <a:spcPts val="5039"/>
              </a:lnSpc>
              <a:spcBef>
                <a:spcPct val="0"/>
              </a:spcBef>
            </a:pPr>
            <a:r>
              <a:rPr lang="en-US" b="true" sz="3599" spc="-89">
                <a:solidFill>
                  <a:srgbClr val="365B6D"/>
                </a:solidFill>
                <a:latin typeface="Now Bold"/>
                <a:ea typeface="Now Bold"/>
                <a:cs typeface="Now Bold"/>
                <a:sym typeface="Now Bold"/>
              </a:rPr>
              <a:t>2. Mutations:</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Weight Mutation: Alters the weights of the network connections.</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Structural Mutation: Adds new nodes or connections, allowing the network to become more complex.</a:t>
            </a:r>
          </a:p>
          <a:p>
            <a:pPr algn="l">
              <a:lnSpc>
                <a:spcPts val="5039"/>
              </a:lnSpc>
              <a:spcBef>
                <a:spcPct val="0"/>
              </a:spcBef>
            </a:pPr>
            <a:r>
              <a:rPr lang="en-US" b="true" sz="3599" spc="-89">
                <a:solidFill>
                  <a:srgbClr val="365B6D"/>
                </a:solidFill>
                <a:latin typeface="Now Bold"/>
                <a:ea typeface="Now Bold"/>
                <a:cs typeface="Now Bold"/>
                <a:sym typeface="Now Bold"/>
              </a:rPr>
              <a:t>3. </a:t>
            </a:r>
            <a:r>
              <a:rPr lang="en-US" b="true" sz="3599" spc="-89">
                <a:solidFill>
                  <a:srgbClr val="365B6D"/>
                </a:solidFill>
                <a:latin typeface="Now Bold"/>
                <a:ea typeface="Now Bold"/>
                <a:cs typeface="Now Bold"/>
                <a:sym typeface="Now Bold"/>
              </a:rPr>
              <a:t>Crossover (Recombination):</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Combines two parent neural networks to create offspring.</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NEAT tracks the historical origin of each gene to align structures and handle different topologies during crossover.</a:t>
            </a:r>
          </a:p>
          <a:p>
            <a:pPr algn="l">
              <a:lnSpc>
                <a:spcPts val="5039"/>
              </a:lnSpc>
              <a:spcBef>
                <a:spcPct val="0"/>
              </a:spcBef>
            </a:pPr>
            <a:r>
              <a:rPr lang="en-US" b="true" sz="3599" spc="-89">
                <a:solidFill>
                  <a:srgbClr val="365B6D"/>
                </a:solidFill>
                <a:latin typeface="Now Bold"/>
                <a:ea typeface="Now Bold"/>
                <a:cs typeface="Now Bold"/>
                <a:sym typeface="Now Bold"/>
              </a:rPr>
              <a:t>4. </a:t>
            </a:r>
            <a:r>
              <a:rPr lang="en-US" b="true" sz="3599" spc="-89">
                <a:solidFill>
                  <a:srgbClr val="365B6D"/>
                </a:solidFill>
                <a:latin typeface="Now Bold"/>
                <a:ea typeface="Now Bold"/>
                <a:cs typeface="Now Bold"/>
                <a:sym typeface="Now Bold"/>
              </a:rPr>
              <a:t>Speciation:</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Protects innovation by grouping similar neural networks into species.</a:t>
            </a:r>
          </a:p>
          <a:p>
            <a:pPr algn="l" marL="690881" indent="-345440" lvl="1">
              <a:lnSpc>
                <a:spcPts val="4480"/>
              </a:lnSpc>
              <a:spcBef>
                <a:spcPct val="0"/>
              </a:spcBef>
              <a:buFont typeface="Arial"/>
              <a:buChar char="•"/>
            </a:pPr>
            <a:r>
              <a:rPr lang="en-US" sz="3200" spc="-80">
                <a:solidFill>
                  <a:srgbClr val="365B6D"/>
                </a:solidFill>
                <a:latin typeface="Now"/>
                <a:ea typeface="Now"/>
                <a:cs typeface="Now"/>
                <a:sym typeface="Now"/>
              </a:rPr>
              <a:t>Ensures that new, less optimized topologies have time to evolve without getting wiped out by more optimized ones.</a:t>
            </a:r>
          </a:p>
          <a:p>
            <a:pPr algn="l">
              <a:lnSpc>
                <a:spcPts val="5039"/>
              </a:lnSpc>
              <a:spcBef>
                <a:spcPct val="0"/>
              </a:spcBef>
            </a:pPr>
          </a:p>
          <a:p>
            <a:pPr algn="l">
              <a:lnSpc>
                <a:spcPts val="4480"/>
              </a:lnSpc>
              <a:spcBef>
                <a:spcPct val="0"/>
              </a:spcBef>
            </a:pPr>
          </a:p>
          <a:p>
            <a:pPr algn="ctr">
              <a:lnSpc>
                <a:spcPts val="4480"/>
              </a:lnSpc>
              <a:spcBef>
                <a:spcPct val="0"/>
              </a:spcBef>
            </a:pPr>
          </a:p>
        </p:txBody>
      </p:sp>
      <p:sp>
        <p:nvSpPr>
          <p:cNvPr name="TextBox 3" id="3"/>
          <p:cNvSpPr txBox="true"/>
          <p:nvPr/>
        </p:nvSpPr>
        <p:spPr>
          <a:xfrm rot="0">
            <a:off x="1028700" y="152083"/>
            <a:ext cx="15167015"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NEAT Algorithm Overview</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2F1EC"/>
        </a:solidFill>
      </p:bgPr>
    </p:bg>
    <p:spTree>
      <p:nvGrpSpPr>
        <p:cNvPr id="1" name=""/>
        <p:cNvGrpSpPr/>
        <p:nvPr/>
      </p:nvGrpSpPr>
      <p:grpSpPr>
        <a:xfrm>
          <a:off x="0" y="0"/>
          <a:ext cx="0" cy="0"/>
          <a:chOff x="0" y="0"/>
          <a:chExt cx="0" cy="0"/>
        </a:xfrm>
      </p:grpSpPr>
      <p:sp>
        <p:nvSpPr>
          <p:cNvPr name="TextBox 2" id="2"/>
          <p:cNvSpPr txBox="true"/>
          <p:nvPr/>
        </p:nvSpPr>
        <p:spPr>
          <a:xfrm rot="0">
            <a:off x="1028700" y="152083"/>
            <a:ext cx="15167015"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NEAT Algorithm Overview</a:t>
            </a:r>
          </a:p>
        </p:txBody>
      </p:sp>
      <p:sp>
        <p:nvSpPr>
          <p:cNvPr name="TextBox 3" id="3"/>
          <p:cNvSpPr txBox="true"/>
          <p:nvPr/>
        </p:nvSpPr>
        <p:spPr>
          <a:xfrm rot="0">
            <a:off x="1028700" y="2031608"/>
            <a:ext cx="16230600" cy="9090025"/>
          </a:xfrm>
          <a:prstGeom prst="rect">
            <a:avLst/>
          </a:prstGeom>
        </p:spPr>
        <p:txBody>
          <a:bodyPr anchor="t" rtlCol="false" tIns="0" lIns="0" bIns="0" rIns="0">
            <a:spAutoFit/>
          </a:bodyPr>
          <a:lstStyle/>
          <a:p>
            <a:pPr algn="l">
              <a:lnSpc>
                <a:spcPts val="5039"/>
              </a:lnSpc>
              <a:spcBef>
                <a:spcPct val="0"/>
              </a:spcBef>
            </a:pPr>
            <a:r>
              <a:rPr lang="en-US" b="true" sz="3599">
                <a:solidFill>
                  <a:srgbClr val="365B6D"/>
                </a:solidFill>
                <a:latin typeface="Now Bold"/>
                <a:ea typeface="Now Bold"/>
                <a:cs typeface="Now Bold"/>
                <a:sym typeface="Now Bold"/>
              </a:rPr>
              <a:t>5. Fitness Evaluati</a:t>
            </a:r>
            <a:r>
              <a:rPr lang="en-US" b="true" sz="3599">
                <a:solidFill>
                  <a:srgbClr val="365B6D"/>
                </a:solidFill>
                <a:latin typeface="Now Bold"/>
                <a:ea typeface="Now Bold"/>
                <a:cs typeface="Now Bold"/>
                <a:sym typeface="Now Bold"/>
              </a:rPr>
              <a:t>on:</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Each neural network is evaluated based on how well it performs the task.</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Fitness scores are used to select the best networks for reproduction.</a:t>
            </a:r>
          </a:p>
          <a:p>
            <a:pPr algn="l">
              <a:lnSpc>
                <a:spcPts val="5039"/>
              </a:lnSpc>
              <a:spcBef>
                <a:spcPct val="0"/>
              </a:spcBef>
            </a:pPr>
            <a:r>
              <a:rPr lang="en-US" b="true" sz="3599">
                <a:solidFill>
                  <a:srgbClr val="365B6D"/>
                </a:solidFill>
                <a:latin typeface="Now Bold"/>
                <a:ea typeface="Now Bold"/>
                <a:cs typeface="Now Bold"/>
                <a:sym typeface="Now Bold"/>
              </a:rPr>
              <a:t>6. </a:t>
            </a:r>
            <a:r>
              <a:rPr lang="en-US" b="true" sz="3599">
                <a:solidFill>
                  <a:srgbClr val="365B6D"/>
                </a:solidFill>
                <a:latin typeface="Now Bold"/>
                <a:ea typeface="Now Bold"/>
                <a:cs typeface="Now Bold"/>
                <a:sym typeface="Now Bold"/>
              </a:rPr>
              <a:t>Survival of the Fittest:</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Networks with higher fitness are more likely to be selected to create the next generation.</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Poorly performing networks are less likely to reproduce or may be removed from the population.</a:t>
            </a:r>
          </a:p>
          <a:p>
            <a:pPr algn="l">
              <a:lnSpc>
                <a:spcPts val="5039"/>
              </a:lnSpc>
              <a:spcBef>
                <a:spcPct val="0"/>
              </a:spcBef>
            </a:pPr>
            <a:r>
              <a:rPr lang="en-US" b="true" sz="3599">
                <a:solidFill>
                  <a:srgbClr val="365B6D"/>
                </a:solidFill>
                <a:latin typeface="Now Bold"/>
                <a:ea typeface="Now Bold"/>
                <a:cs typeface="Now Bold"/>
                <a:sym typeface="Now Bold"/>
              </a:rPr>
              <a:t>7. </a:t>
            </a:r>
            <a:r>
              <a:rPr lang="en-US" b="true" sz="3599">
                <a:solidFill>
                  <a:srgbClr val="365B6D"/>
                </a:solidFill>
                <a:latin typeface="Now Bold"/>
                <a:ea typeface="Now Bold"/>
                <a:cs typeface="Now Bold"/>
                <a:sym typeface="Now Bold"/>
              </a:rPr>
              <a:t>Innovation:</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NEAT ensures innovation is preserved by keeping track of historical markings for each new structure (genes).</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This helps avoid the problem of "destructive mutations" that could harm the evolutionary process.</a:t>
            </a:r>
          </a:p>
          <a:p>
            <a:pPr algn="ctr">
              <a:lnSpc>
                <a:spcPts val="12880"/>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4649304" y="185462"/>
            <a:ext cx="8989392" cy="9348968"/>
          </a:xfrm>
          <a:custGeom>
            <a:avLst/>
            <a:gdLst/>
            <a:ahLst/>
            <a:cxnLst/>
            <a:rect r="r" b="b" t="t" l="l"/>
            <a:pathLst>
              <a:path h="9348968" w="8989392">
                <a:moveTo>
                  <a:pt x="0" y="0"/>
                </a:moveTo>
                <a:lnTo>
                  <a:pt x="8989392" y="0"/>
                </a:lnTo>
                <a:lnTo>
                  <a:pt x="8989392" y="9348968"/>
                </a:lnTo>
                <a:lnTo>
                  <a:pt x="0" y="9348968"/>
                </a:lnTo>
                <a:lnTo>
                  <a:pt x="0" y="0"/>
                </a:lnTo>
                <a:close/>
              </a:path>
            </a:pathLst>
          </a:custGeom>
          <a:blipFill>
            <a:blip r:embed="rId2"/>
            <a:stretch>
              <a:fillRect l="0" t="0" r="0" b="0"/>
            </a:stretch>
          </a:blipFill>
        </p:spPr>
      </p:sp>
      <p:sp>
        <p:nvSpPr>
          <p:cNvPr name="TextBox 3" id="3"/>
          <p:cNvSpPr txBox="true"/>
          <p:nvPr/>
        </p:nvSpPr>
        <p:spPr>
          <a:xfrm rot="0">
            <a:off x="6243133" y="9619659"/>
            <a:ext cx="5801735"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NEAT Algorithm Flowchart</a:t>
            </a:r>
          </a:p>
        </p:txBody>
      </p:sp>
      <p:sp>
        <p:nvSpPr>
          <p:cNvPr name="TextBox 4" id="4"/>
          <p:cNvSpPr txBox="true"/>
          <p:nvPr/>
        </p:nvSpPr>
        <p:spPr>
          <a:xfrm rot="0">
            <a:off x="11947355" y="9560921"/>
            <a:ext cx="97512" cy="339725"/>
          </a:xfrm>
          <a:prstGeom prst="rect">
            <a:avLst/>
          </a:prstGeom>
        </p:spPr>
        <p:txBody>
          <a:bodyPr anchor="t" rtlCol="false" tIns="0" lIns="0" bIns="0" rIns="0">
            <a:spAutoFit/>
          </a:bodyPr>
          <a:lstStyle/>
          <a:p>
            <a:pPr algn="ctr">
              <a:lnSpc>
                <a:spcPts val="2800"/>
              </a:lnSpc>
              <a:spcBef>
                <a:spcPct val="0"/>
              </a:spcBef>
            </a:pPr>
            <a:r>
              <a:rPr lang="en-US" sz="2000" u="sng">
                <a:solidFill>
                  <a:srgbClr val="365B6D"/>
                </a:solidFill>
                <a:latin typeface="Now"/>
                <a:ea typeface="Now"/>
                <a:cs typeface="Now"/>
                <a:sym typeface="Now"/>
                <a:hlinkClick r:id="rId3" tooltip="https://www.researchgate.net/publication/349069446_NeuroEvolution_of_Augmenting_Topologies_for_Solving_a_Two-Stage_Hybrid_Flow_Shop_Scheduling_Problem_A_Comparison_of_Different_Solution_Strategies"/>
              </a:rPr>
              <a:t>1</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7608563" y="2270350"/>
            <a:ext cx="10377933" cy="5746300"/>
          </a:xfrm>
          <a:custGeom>
            <a:avLst/>
            <a:gdLst/>
            <a:ahLst/>
            <a:cxnLst/>
            <a:rect r="r" b="b" t="t" l="l"/>
            <a:pathLst>
              <a:path h="5746300" w="10377933">
                <a:moveTo>
                  <a:pt x="0" y="0"/>
                </a:moveTo>
                <a:lnTo>
                  <a:pt x="10377933" y="0"/>
                </a:lnTo>
                <a:lnTo>
                  <a:pt x="10377933" y="5746300"/>
                </a:lnTo>
                <a:lnTo>
                  <a:pt x="0" y="5746300"/>
                </a:lnTo>
                <a:lnTo>
                  <a:pt x="0" y="0"/>
                </a:lnTo>
                <a:close/>
              </a:path>
            </a:pathLst>
          </a:custGeom>
          <a:blipFill>
            <a:blip r:embed="rId2"/>
            <a:stretch>
              <a:fillRect l="0" t="0" r="0" b="0"/>
            </a:stretch>
          </a:blipFill>
        </p:spPr>
      </p:sp>
      <p:sp>
        <p:nvSpPr>
          <p:cNvPr name="TextBox 3" id="3"/>
          <p:cNvSpPr txBox="true"/>
          <p:nvPr/>
        </p:nvSpPr>
        <p:spPr>
          <a:xfrm rot="0">
            <a:off x="1028700" y="152083"/>
            <a:ext cx="6253758"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Simulation</a:t>
            </a:r>
          </a:p>
        </p:txBody>
      </p:sp>
      <p:sp>
        <p:nvSpPr>
          <p:cNvPr name="TextBox 4" id="4"/>
          <p:cNvSpPr txBox="true"/>
          <p:nvPr/>
        </p:nvSpPr>
        <p:spPr>
          <a:xfrm rot="0">
            <a:off x="998518" y="2916026"/>
            <a:ext cx="6193393" cy="3940175"/>
          </a:xfrm>
          <a:prstGeom prst="rect">
            <a:avLst/>
          </a:prstGeom>
        </p:spPr>
        <p:txBody>
          <a:bodyPr anchor="t" rtlCol="false" tIns="0" lIns="0" bIns="0" rIns="0">
            <a:spAutoFit/>
          </a:bodyPr>
          <a:lstStyle/>
          <a:p>
            <a:pPr algn="l">
              <a:lnSpc>
                <a:spcPts val="4480"/>
              </a:lnSpc>
              <a:spcBef>
                <a:spcPct val="0"/>
              </a:spcBef>
            </a:pPr>
            <a:r>
              <a:rPr lang="en-US" b="true" sz="3200">
                <a:solidFill>
                  <a:srgbClr val="365B6D"/>
                </a:solidFill>
                <a:latin typeface="Now Bold"/>
                <a:ea typeface="Now Bold"/>
                <a:cs typeface="Now Bold"/>
                <a:sym typeface="Now Bold"/>
              </a:rPr>
              <a:t>Lib</a:t>
            </a:r>
            <a:r>
              <a:rPr lang="en-US" b="true" sz="3200">
                <a:solidFill>
                  <a:srgbClr val="365B6D"/>
                </a:solidFill>
                <a:latin typeface="Now Bold"/>
                <a:ea typeface="Now Bold"/>
                <a:cs typeface="Now Bold"/>
                <a:sym typeface="Now Bold"/>
              </a:rPr>
              <a:t>raries Used:</a:t>
            </a:r>
          </a:p>
          <a:p>
            <a:pPr algn="l" marL="690881" indent="-345440" lvl="1">
              <a:lnSpc>
                <a:spcPts val="4480"/>
              </a:lnSpc>
              <a:spcBef>
                <a:spcPct val="0"/>
              </a:spcBef>
              <a:buFont typeface="Arial"/>
              <a:buChar char="•"/>
            </a:pPr>
            <a:r>
              <a:rPr lang="en-US" b="true" sz="3200">
                <a:solidFill>
                  <a:srgbClr val="365B6D"/>
                </a:solidFill>
                <a:latin typeface="Now Bold"/>
                <a:ea typeface="Now Bold"/>
                <a:cs typeface="Now Bold"/>
                <a:sym typeface="Now Bold"/>
              </a:rPr>
              <a:t>Pygame</a:t>
            </a:r>
            <a:r>
              <a:rPr lang="en-US" sz="3200">
                <a:solidFill>
                  <a:srgbClr val="365B6D"/>
                </a:solidFill>
                <a:latin typeface="Now"/>
                <a:ea typeface="Now"/>
                <a:cs typeface="Now"/>
                <a:sym typeface="Now"/>
              </a:rPr>
              <a:t>: For the graphical simulation of the car.</a:t>
            </a:r>
          </a:p>
          <a:p>
            <a:pPr algn="l" marL="690881" indent="-345440" lvl="1">
              <a:lnSpc>
                <a:spcPts val="4480"/>
              </a:lnSpc>
              <a:spcBef>
                <a:spcPct val="0"/>
              </a:spcBef>
              <a:buFont typeface="Arial"/>
              <a:buChar char="•"/>
            </a:pPr>
            <a:r>
              <a:rPr lang="en-US" b="true" sz="3200">
                <a:solidFill>
                  <a:srgbClr val="365B6D"/>
                </a:solidFill>
                <a:latin typeface="Now Bold"/>
                <a:ea typeface="Now Bold"/>
                <a:cs typeface="Now Bold"/>
                <a:sym typeface="Now Bold"/>
              </a:rPr>
              <a:t>NEAT</a:t>
            </a:r>
            <a:r>
              <a:rPr lang="en-US" sz="3200">
                <a:solidFill>
                  <a:srgbClr val="365B6D"/>
                </a:solidFill>
                <a:latin typeface="Now"/>
                <a:ea typeface="Now"/>
                <a:cs typeface="Now"/>
                <a:sym typeface="Now"/>
              </a:rPr>
              <a:t>: For evolving neural networks.</a:t>
            </a:r>
          </a:p>
          <a:p>
            <a:pPr algn="l">
              <a:lnSpc>
                <a:spcPts val="4480"/>
              </a:lnSpc>
              <a:spcBef>
                <a:spcPct val="0"/>
              </a:spcBef>
            </a:pPr>
            <a:r>
              <a:rPr lang="en-US" b="true" sz="3200">
                <a:solidFill>
                  <a:srgbClr val="365B6D"/>
                </a:solidFill>
                <a:latin typeface="Now Bold"/>
                <a:ea typeface="Now Bold"/>
                <a:cs typeface="Now Bold"/>
                <a:sym typeface="Now Bold"/>
              </a:rPr>
              <a:t>Environment Setup:</a:t>
            </a:r>
          </a:p>
          <a:p>
            <a:pPr algn="l" marL="690881" indent="-345440" lvl="1">
              <a:lnSpc>
                <a:spcPts val="4480"/>
              </a:lnSpc>
              <a:spcBef>
                <a:spcPct val="0"/>
              </a:spcBef>
              <a:buFont typeface="Arial"/>
              <a:buChar char="•"/>
            </a:pPr>
            <a:r>
              <a:rPr lang="en-US" sz="3200">
                <a:solidFill>
                  <a:srgbClr val="365B6D"/>
                </a:solidFill>
                <a:latin typeface="Now"/>
                <a:ea typeface="Now"/>
                <a:cs typeface="Now"/>
                <a:sym typeface="Now"/>
              </a:rPr>
              <a:t>Track size: 1920 x 1080</a:t>
            </a:r>
          </a:p>
        </p:txBody>
      </p:sp>
      <p:sp>
        <p:nvSpPr>
          <p:cNvPr name="TextBox 5" id="5"/>
          <p:cNvSpPr txBox="true"/>
          <p:nvPr/>
        </p:nvSpPr>
        <p:spPr>
          <a:xfrm rot="0">
            <a:off x="9139238" y="4266883"/>
            <a:ext cx="9525" cy="1566544"/>
          </a:xfrm>
          <a:prstGeom prst="rect">
            <a:avLst/>
          </a:prstGeom>
        </p:spPr>
        <p:txBody>
          <a:bodyPr anchor="t" rtlCol="false" tIns="0" lIns="0" bIns="0" rIns="0">
            <a:spAutoFit/>
          </a:bodyPr>
          <a:lstStyle/>
          <a:p>
            <a:pPr algn="ctr">
              <a:lnSpc>
                <a:spcPts val="12880"/>
              </a:lnSpc>
              <a:spcBef>
                <a:spcPct val="0"/>
              </a:spcBef>
            </a:pPr>
          </a:p>
        </p:txBody>
      </p:sp>
      <p:sp>
        <p:nvSpPr>
          <p:cNvPr name="TextBox 6" id="6"/>
          <p:cNvSpPr txBox="true"/>
          <p:nvPr/>
        </p:nvSpPr>
        <p:spPr>
          <a:xfrm rot="0">
            <a:off x="8883767" y="8105433"/>
            <a:ext cx="7827526" cy="504826"/>
          </a:xfrm>
          <a:prstGeom prst="rect">
            <a:avLst/>
          </a:prstGeom>
        </p:spPr>
        <p:txBody>
          <a:bodyPr anchor="t" rtlCol="false" tIns="0" lIns="0" bIns="0" rIns="0">
            <a:spAutoFit/>
          </a:bodyPr>
          <a:lstStyle/>
          <a:p>
            <a:pPr algn="ctr">
              <a:lnSpc>
                <a:spcPts val="4199"/>
              </a:lnSpc>
              <a:spcBef>
                <a:spcPct val="0"/>
              </a:spcBef>
            </a:pPr>
            <a:r>
              <a:rPr lang="en-US" sz="2999">
                <a:solidFill>
                  <a:srgbClr val="365B6D"/>
                </a:solidFill>
                <a:latin typeface="Now"/>
                <a:ea typeface="Now"/>
                <a:cs typeface="Now"/>
                <a:sym typeface="Now"/>
              </a:rPr>
              <a:t>Fig: Image of the track with the model car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1EC"/>
        </a:solidFill>
      </p:bgPr>
    </p:bg>
    <p:spTree>
      <p:nvGrpSpPr>
        <p:cNvPr id="1" name=""/>
        <p:cNvGrpSpPr/>
        <p:nvPr/>
      </p:nvGrpSpPr>
      <p:grpSpPr>
        <a:xfrm>
          <a:off x="0" y="0"/>
          <a:ext cx="0" cy="0"/>
          <a:chOff x="0" y="0"/>
          <a:chExt cx="0" cy="0"/>
        </a:xfrm>
      </p:grpSpPr>
      <p:sp>
        <p:nvSpPr>
          <p:cNvPr name="Freeform 2" id="2"/>
          <p:cNvSpPr/>
          <p:nvPr/>
        </p:nvSpPr>
        <p:spPr>
          <a:xfrm flipH="false" flipV="false" rot="0">
            <a:off x="10437189" y="4109891"/>
            <a:ext cx="6822111" cy="3066407"/>
          </a:xfrm>
          <a:custGeom>
            <a:avLst/>
            <a:gdLst/>
            <a:ahLst/>
            <a:cxnLst/>
            <a:rect r="r" b="b" t="t" l="l"/>
            <a:pathLst>
              <a:path h="3066407" w="6822111">
                <a:moveTo>
                  <a:pt x="0" y="0"/>
                </a:moveTo>
                <a:lnTo>
                  <a:pt x="6822111" y="0"/>
                </a:lnTo>
                <a:lnTo>
                  <a:pt x="6822111" y="3066407"/>
                </a:lnTo>
                <a:lnTo>
                  <a:pt x="0" y="3066407"/>
                </a:lnTo>
                <a:lnTo>
                  <a:pt x="0" y="0"/>
                </a:lnTo>
                <a:close/>
              </a:path>
            </a:pathLst>
          </a:custGeom>
          <a:blipFill>
            <a:blip r:embed="rId2"/>
            <a:stretch>
              <a:fillRect l="0" t="0" r="0" b="0"/>
            </a:stretch>
          </a:blipFill>
        </p:spPr>
      </p:sp>
      <p:sp>
        <p:nvSpPr>
          <p:cNvPr name="TextBox 3" id="3"/>
          <p:cNvSpPr txBox="true"/>
          <p:nvPr/>
        </p:nvSpPr>
        <p:spPr>
          <a:xfrm rot="0">
            <a:off x="1028700" y="2292985"/>
            <a:ext cx="8782099" cy="7882255"/>
          </a:xfrm>
          <a:prstGeom prst="rect">
            <a:avLst/>
          </a:prstGeom>
        </p:spPr>
        <p:txBody>
          <a:bodyPr anchor="t" rtlCol="false" tIns="0" lIns="0" bIns="0" rIns="0">
            <a:spAutoFit/>
          </a:bodyPr>
          <a:lstStyle/>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Car Class:</a:t>
            </a:r>
          </a:p>
          <a:p>
            <a:pPr algn="l" marL="1381761" indent="-460587" lvl="2">
              <a:lnSpc>
                <a:spcPts val="4480"/>
              </a:lnSpc>
              <a:buFont typeface="Arial"/>
              <a:buChar char="⚬"/>
            </a:pPr>
            <a:r>
              <a:rPr lang="en-US" sz="3200">
                <a:solidFill>
                  <a:srgbClr val="365B6D"/>
                </a:solidFill>
                <a:latin typeface="Now"/>
                <a:ea typeface="Now"/>
                <a:cs typeface="Now"/>
                <a:sym typeface="Now"/>
              </a:rPr>
              <a:t>The car is represented by a sprite that can rotate and move ar</a:t>
            </a:r>
            <a:r>
              <a:rPr lang="en-US" sz="3200">
                <a:solidFill>
                  <a:srgbClr val="365B6D"/>
                </a:solidFill>
                <a:latin typeface="Now"/>
                <a:ea typeface="Now"/>
                <a:cs typeface="Now"/>
                <a:sym typeface="Now"/>
              </a:rPr>
              <a:t>ound the screen. </a:t>
            </a:r>
          </a:p>
          <a:p>
            <a:pPr algn="l" marL="1381761" indent="-460587" lvl="2">
              <a:lnSpc>
                <a:spcPts val="4480"/>
              </a:lnSpc>
              <a:buFont typeface="Arial"/>
              <a:buChar char="⚬"/>
            </a:pPr>
            <a:r>
              <a:rPr lang="en-US" sz="3200">
                <a:solidFill>
                  <a:srgbClr val="365B6D"/>
                </a:solidFill>
                <a:latin typeface="Now"/>
                <a:ea typeface="Now"/>
                <a:cs typeface="Now"/>
                <a:sym typeface="Now"/>
              </a:rPr>
              <a:t>The car is equipped with radars (sensors) to detect obstacles and boundaries.</a:t>
            </a:r>
          </a:p>
          <a:p>
            <a:pPr algn="l" marL="777238" indent="-388619" lvl="1">
              <a:lnSpc>
                <a:spcPts val="5039"/>
              </a:lnSpc>
              <a:buFont typeface="Arial"/>
              <a:buChar char="•"/>
            </a:pPr>
            <a:r>
              <a:rPr lang="en-US" b="true" sz="3599">
                <a:solidFill>
                  <a:srgbClr val="365B6D"/>
                </a:solidFill>
                <a:latin typeface="Now Bold"/>
                <a:ea typeface="Now Bold"/>
                <a:cs typeface="Now Bold"/>
                <a:sym typeface="Now Bold"/>
              </a:rPr>
              <a:t>Key Attributes:</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Speed and angle for movement</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Collision detection</a:t>
            </a:r>
          </a:p>
          <a:p>
            <a:pPr algn="l" marL="1381761" indent="-460587" lvl="2">
              <a:lnSpc>
                <a:spcPts val="4480"/>
              </a:lnSpc>
              <a:spcBef>
                <a:spcPct val="0"/>
              </a:spcBef>
              <a:buFont typeface="Arial"/>
              <a:buChar char="⚬"/>
            </a:pPr>
            <a:r>
              <a:rPr lang="en-US" sz="3200">
                <a:solidFill>
                  <a:srgbClr val="365B6D"/>
                </a:solidFill>
                <a:latin typeface="Now"/>
                <a:ea typeface="Now"/>
                <a:cs typeface="Now"/>
                <a:sym typeface="Now"/>
              </a:rPr>
              <a:t>Radars for sensing distances</a:t>
            </a:r>
          </a:p>
          <a:p>
            <a:pPr algn="ctr">
              <a:lnSpc>
                <a:spcPts val="12880"/>
              </a:lnSpc>
              <a:spcBef>
                <a:spcPct val="0"/>
              </a:spcBef>
            </a:pPr>
          </a:p>
        </p:txBody>
      </p:sp>
      <p:sp>
        <p:nvSpPr>
          <p:cNvPr name="TextBox 4" id="4"/>
          <p:cNvSpPr txBox="true"/>
          <p:nvPr/>
        </p:nvSpPr>
        <p:spPr>
          <a:xfrm rot="0">
            <a:off x="1028700" y="152083"/>
            <a:ext cx="6545818" cy="1581784"/>
          </a:xfrm>
          <a:prstGeom prst="rect">
            <a:avLst/>
          </a:prstGeom>
        </p:spPr>
        <p:txBody>
          <a:bodyPr anchor="t" rtlCol="false" tIns="0" lIns="0" bIns="0" rIns="0">
            <a:spAutoFit/>
          </a:bodyPr>
          <a:lstStyle/>
          <a:p>
            <a:pPr algn="ctr">
              <a:lnSpc>
                <a:spcPts val="12880"/>
              </a:lnSpc>
            </a:pPr>
            <a:r>
              <a:rPr lang="en-US" sz="9200" b="true">
                <a:solidFill>
                  <a:srgbClr val="365B6D"/>
                </a:solidFill>
                <a:latin typeface="Now Bold"/>
                <a:ea typeface="Now Bold"/>
                <a:cs typeface="Now Bold"/>
                <a:sym typeface="Now Bold"/>
              </a:rPr>
              <a:t>Car Design</a:t>
            </a:r>
          </a:p>
        </p:txBody>
      </p:sp>
      <p:sp>
        <p:nvSpPr>
          <p:cNvPr name="TextBox 5" id="5"/>
          <p:cNvSpPr txBox="true"/>
          <p:nvPr/>
        </p:nvSpPr>
        <p:spPr>
          <a:xfrm rot="0">
            <a:off x="12442116" y="7253851"/>
            <a:ext cx="2812256" cy="523875"/>
          </a:xfrm>
          <a:prstGeom prst="rect">
            <a:avLst/>
          </a:prstGeom>
        </p:spPr>
        <p:txBody>
          <a:bodyPr anchor="t" rtlCol="false" tIns="0" lIns="0" bIns="0" rIns="0">
            <a:spAutoFit/>
          </a:bodyPr>
          <a:lstStyle/>
          <a:p>
            <a:pPr algn="ctr">
              <a:lnSpc>
                <a:spcPts val="4200"/>
              </a:lnSpc>
              <a:spcBef>
                <a:spcPct val="0"/>
              </a:spcBef>
            </a:pPr>
            <a:r>
              <a:rPr lang="en-US" sz="3000">
                <a:solidFill>
                  <a:srgbClr val="365B6D"/>
                </a:solidFill>
                <a:latin typeface="Now"/>
                <a:ea typeface="Now"/>
                <a:cs typeface="Now"/>
                <a:sym typeface="Now"/>
              </a:rPr>
              <a:t>Fig: Car Model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DAGT5pK_ZdA</dc:identifier>
  <dcterms:modified xsi:type="dcterms:W3CDTF">2011-08-01T06:04:30Z</dcterms:modified>
  <cp:revision>1</cp:revision>
  <dc:title>Heading</dc:title>
</cp:coreProperties>
</file>

<file path=docProps/thumbnail.jpeg>
</file>